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19"/>
  </p:notesMasterIdLst>
  <p:sldIdLst>
    <p:sldId id="256" r:id="rId2"/>
    <p:sldId id="286" r:id="rId3"/>
    <p:sldId id="257" r:id="rId4"/>
    <p:sldId id="258" r:id="rId5"/>
    <p:sldId id="287" r:id="rId6"/>
    <p:sldId id="260" r:id="rId7"/>
    <p:sldId id="267" r:id="rId8"/>
    <p:sldId id="268" r:id="rId9"/>
    <p:sldId id="261" r:id="rId10"/>
    <p:sldId id="282" r:id="rId11"/>
    <p:sldId id="262" r:id="rId12"/>
    <p:sldId id="283" r:id="rId13"/>
    <p:sldId id="263" r:id="rId14"/>
    <p:sldId id="284" r:id="rId15"/>
    <p:sldId id="288" r:id="rId16"/>
    <p:sldId id="264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258"/>
    <a:srgbClr val="0066FF"/>
    <a:srgbClr val="F054F0"/>
    <a:srgbClr val="FF00FF"/>
    <a:srgbClr val="BEBA06"/>
    <a:srgbClr val="BF1330"/>
    <a:srgbClr val="19A3BF"/>
    <a:srgbClr val="2519BF"/>
    <a:srgbClr val="51E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9" autoAdjust="0"/>
    <p:restoredTop sz="94659" autoAdjust="0"/>
  </p:normalViewPr>
  <p:slideViewPr>
    <p:cSldViewPr>
      <p:cViewPr>
        <p:scale>
          <a:sx n="69" d="100"/>
          <a:sy n="69" d="100"/>
        </p:scale>
        <p:origin x="-1896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93257874015747"/>
          <c:y val="3.2617125984251968E-2"/>
          <c:w val="0.56007267060367449"/>
          <c:h val="0.827929872047244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21000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01.01.2021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01.01.2022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#,##0.0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 formatCode="#,##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245824"/>
        <c:axId val="181247360"/>
        <c:axId val="0"/>
      </c:bar3DChart>
      <c:catAx>
        <c:axId val="18124582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247360"/>
        <c:crosses val="autoZero"/>
        <c:auto val="1"/>
        <c:lblAlgn val="ctr"/>
        <c:lblOffset val="100"/>
        <c:noMultiLvlLbl val="0"/>
      </c:catAx>
      <c:valAx>
        <c:axId val="181247360"/>
        <c:scaling>
          <c:orientation val="minMax"/>
          <c:max val="50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1245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8866-9C3C-48CA-9A02-34B36FC9568E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F2A-CE47-4EB0-BCB7-11567F209F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4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50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4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19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9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138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3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11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834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453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22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772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272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637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230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4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8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2A7-AE37-4420-A857-A89088867115}" type="datetimeFigureOut">
              <a:rPr lang="ru-RU" smtClean="0"/>
              <a:pPr/>
              <a:t>18.03.2021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C39F58-BA51-484F-B147-C4747BC2D3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6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5520" y="908720"/>
            <a:ext cx="8378108" cy="907800"/>
          </a:xfrm>
        </p:spPr>
        <p:txBody>
          <a:bodyPr/>
          <a:lstStyle/>
          <a:p>
            <a:pPr algn="ctr"/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09853" y="2428869"/>
            <a:ext cx="7072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«Прибайкальский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район» 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pic>
        <p:nvPicPr>
          <p:cNvPr id="1026" name="Picture 2" descr="C:\Users\Игорь\Desktop\Презентация\75f84c5f67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288" y="4426213"/>
            <a:ext cx="341830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914501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муниципального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«Прибайкальский район»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31254"/>
              </p:ext>
            </p:extLst>
          </p:nvPr>
        </p:nvGraphicFramePr>
        <p:xfrm>
          <a:off x="1703511" y="1340768"/>
          <a:ext cx="9937105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315"/>
                <a:gridCol w="1892782"/>
                <a:gridCol w="1703504"/>
                <a:gridCol w="1703504"/>
              </a:tblGrid>
              <a:tr h="7571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747,7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68102,7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69484,8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734,4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9753,8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9773,4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070,0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71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взимаемый в связи с применением патентной системы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1442,0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1485,2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83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Налог, взимаемый в связи с применением упрощённой системы налогообложения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12705,0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13140,3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3 0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Times New Roman" pitchFamily="18" charset="0"/>
                          <a:cs typeface="Times New Roman" pitchFamily="18" charset="0"/>
                        </a:rPr>
                        <a:t> 3 0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3 0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83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3660,0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3660,0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1 30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1 300,0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1 300,0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2161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продажи материальных и нематериальных активов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1 000,0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000,0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Times New Roman"/>
                        </a:rPr>
                        <a:t>000,0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43584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7060" y="428612"/>
            <a:ext cx="6657964" cy="5714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9348378"/>
              </p:ext>
            </p:extLst>
          </p:nvPr>
        </p:nvGraphicFramePr>
        <p:xfrm>
          <a:off x="1703512" y="1628800"/>
          <a:ext cx="9145016" cy="5040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3321"/>
                <a:gridCol w="4181695"/>
              </a:tblGrid>
              <a:tr h="9276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трансфертов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8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определения конкретной цели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их использования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97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«переданных»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другим публично-правовым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образованиям полномочий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долевого софинансирования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 других бюджетов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Игорь\Desktop\Презентация\трансфе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825" y="188640"/>
            <a:ext cx="2459815" cy="1055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3188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86314"/>
              </p:ext>
            </p:extLst>
          </p:nvPr>
        </p:nvGraphicFramePr>
        <p:xfrm>
          <a:off x="2567608" y="1412777"/>
          <a:ext cx="8280920" cy="494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872208"/>
                <a:gridCol w="1944216"/>
                <a:gridCol w="1728192"/>
              </a:tblGrid>
              <a:tr h="648071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735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886 542,2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690 548,1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616 458,7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22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5656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005,7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110 842,5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109 606,3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383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438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270 839,7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223 485,6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482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282</a:t>
                      </a:r>
                      <a:r>
                        <a:rPr lang="ru-RU" sz="1800" b="0" baseline="0" dirty="0" smtClean="0">
                          <a:effectLst/>
                          <a:latin typeface="Times New Roman CYR"/>
                          <a:ea typeface="Times New Roman"/>
                        </a:rPr>
                        <a:t> 231,3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/>
                          <a:ea typeface="Times New Roman"/>
                        </a:rPr>
                        <a:t>282 616,1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6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615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26</a:t>
                      </a:r>
                      <a:r>
                        <a:rPr lang="ru-RU" sz="1800" b="0" baseline="0" dirty="0" smtClean="0">
                          <a:effectLst/>
                          <a:latin typeface="Times New Roman CYR"/>
                          <a:ea typeface="Times New Roman"/>
                        </a:rPr>
                        <a:t> 634,6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 CYR"/>
                          <a:ea typeface="Times New Roman"/>
                        </a:rPr>
                        <a:t>750,7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3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142852"/>
            <a:ext cx="8001056" cy="14287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000240"/>
            <a:ext cx="5357850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95646" y="2285992"/>
            <a:ext cx="7686700" cy="378621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оборона 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правоохранительная  деятельность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Жилищно-коммунальное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политика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муниципального долга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405" t="1405" r="2716" b="1654"/>
          <a:stretch>
            <a:fillRect/>
          </a:stretch>
        </p:blipFill>
        <p:spPr bwMode="auto">
          <a:xfrm rot="398020">
            <a:off x="9167834" y="1875155"/>
            <a:ext cx="12144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260648"/>
            <a:ext cx="7416824" cy="7784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11961"/>
              </p:ext>
            </p:extLst>
          </p:nvPr>
        </p:nvGraphicFramePr>
        <p:xfrm>
          <a:off x="2063552" y="908720"/>
          <a:ext cx="9577064" cy="576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0"/>
                <a:gridCol w="1512168"/>
                <a:gridCol w="1512168"/>
                <a:gridCol w="1512168"/>
              </a:tblGrid>
              <a:tr h="78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43 456,9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809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55 165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125,9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r>
                        <a:rPr lang="en-US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137 130,7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92 287,0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79 173,9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08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140 439,1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53 540,9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10 318,7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1 746,1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550 331,3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503 963,8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483 273,7</a:t>
                      </a:r>
                      <a:endParaRPr lang="ru-RU" sz="1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35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51 659,2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47 101,9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47 491,0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13 847,2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14 675,5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10 472,0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1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9 649,4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7 393,1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7 330,9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72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562,0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1 703,5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9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14 511,2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13 909,4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13 772,2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7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5 301,50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10 635,20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70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720 942,0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791 764,6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719 556,4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995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153128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района «Прибайкальский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программ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непрограммную деятельность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0281908"/>
              </p:ext>
            </p:extLst>
          </p:nvPr>
        </p:nvGraphicFramePr>
        <p:xfrm>
          <a:off x="1847528" y="1124743"/>
          <a:ext cx="9865095" cy="510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1512168"/>
                <a:gridCol w="1440160"/>
                <a:gridCol w="1368151"/>
              </a:tblGrid>
              <a:tr h="39325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7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и муниципальным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долгом»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20 482,4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21 163,7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21 331,0</a:t>
                      </a:r>
                    </a:p>
                  </a:txBody>
                  <a:tcPr marL="68580" marR="68580" marT="0" marB="0" anchor="ctr"/>
                </a:tc>
              </a:tr>
              <a:tr h="370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«Развитие физической культуры, спорта и молодежной политики в Прибайкальском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районе»</a:t>
                      </a:r>
                      <a:endParaRPr lang="ru-RU" sz="1100" b="1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9 110,8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11 741,2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7 480,9</a:t>
                      </a:r>
                    </a:p>
                  </a:txBody>
                  <a:tcPr marL="68580" marR="68580" marT="0" marB="0" anchor="ctr"/>
                </a:tc>
              </a:tr>
              <a:tr h="370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«Развитие образования в Прибайкальском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районе»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546 047,9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500 115,8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478 945,0</a:t>
                      </a:r>
                    </a:p>
                  </a:txBody>
                  <a:tcPr marL="68580" marR="68580" marT="0" marB="0" anchor="ctr"/>
                </a:tc>
              </a:tr>
              <a:tr h="379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«Развитие культуры в Прибайкальском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районе»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54 828,3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49 598,0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49 962,2</a:t>
                      </a:r>
                    </a:p>
                  </a:txBody>
                  <a:tcPr marL="68580" marR="68580" marT="0" marB="0" anchor="ctr"/>
                </a:tc>
              </a:tr>
              <a:tr h="370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«Поддержка и развитие печатного средства массовой информации муниципального образования "Прибайкальский район"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1 562,0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1 703,5</a:t>
                      </a:r>
                    </a:p>
                  </a:txBody>
                  <a:tcPr marL="68580" marR="68580" marT="0" marB="0" anchor="ctr"/>
                </a:tc>
              </a:tr>
              <a:tr h="550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«Обеспечение охраны общественного порядка в муниципальном образовании Прибайкальской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район»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1 277,9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1 221,9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1 682,6</a:t>
                      </a:r>
                    </a:p>
                  </a:txBody>
                  <a:tcPr marL="68580" marR="68580" marT="0" marB="0" anchor="ctr"/>
                </a:tc>
              </a:tr>
              <a:tr h="4098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"Развитие бизнеса и территории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МО «Прибайкальский район"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0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территориального общественного самоуправления в Прибайкальском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районе»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0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Комплексное развитие ЖКХ, строительства, дорожной и градостроительной деятельности в Прибайкальском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районе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231 164,0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130 849,1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85 248,9</a:t>
                      </a:r>
                    </a:p>
                  </a:txBody>
                  <a:tcPr marL="68580" marR="68580" marT="0" marB="0" anchor="ctr"/>
                </a:tc>
              </a:tr>
              <a:tr h="54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муниципальной службы в Прибайкальском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районе»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158,0</a:t>
                      </a:r>
                    </a:p>
                  </a:txBody>
                  <a:tcPr marL="68580" marR="68580" marT="0" marB="0" anchor="ctr"/>
                </a:tc>
              </a:tr>
              <a:tr h="239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Непрограммная</a:t>
                      </a:r>
                      <a:r>
                        <a:rPr lang="ru-RU" sz="11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деятельность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62 532,4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44 233,8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45 095,6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473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95538" y="2071678"/>
            <a:ext cx="7858180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5538" y="3357562"/>
            <a:ext cx="778674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0" y="4286256"/>
            <a:ext cx="4225931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7498080" cy="107099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Объем муниципального долга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Прибайкальского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79710117"/>
              </p:ext>
            </p:extLst>
          </p:nvPr>
        </p:nvGraphicFramePr>
        <p:xfrm>
          <a:off x="2999656" y="1340768"/>
          <a:ext cx="67687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76540"/>
              </p:ext>
            </p:extLst>
          </p:nvPr>
        </p:nvGraphicFramePr>
        <p:xfrm>
          <a:off x="2999656" y="1340768"/>
          <a:ext cx="67924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241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Тыс. рублей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Прибайкальского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360" y="2331030"/>
            <a:ext cx="11089232" cy="405029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познакомит Вас с основным финансовым документом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«Прибайкальский район».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информация предназначена для широкого круга пользователей и будет интересна и полезна для всех, так как бюджет затрагивает интересы каждого жителя района.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Граждане – и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для  каждого человека.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Мы постарались  в доступной  и понятной для граждан форме показать понятия и  основные параметры бюджета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Игорь\Desktop\Презентация\D99B1665B439412991AACFA3E21B9F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4432" y="65605"/>
            <a:ext cx="2160240" cy="2052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62070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4696"/>
            <a:ext cx="7704906" cy="188213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31504" y="2348881"/>
            <a:ext cx="8965090" cy="31487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 форма  образования  и  расходования  денежных средств,  предназначенных  для  финансового  обеспечения задач и функций государства и местного самоуправления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Консолидированный  бюджет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свод  бюджетов  бюджетной системы  Российской  Федерации  на  соответствующей территории  (за  исключением  бюджетов  государственных внебюджетных  фондов)  без  учета  межбюджетных трансфертов между этими бюджетами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документ, определяющий цели и задачи муниципальной политики в определенной сфере, способы их достижения, примерные объемы используемых финансов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50" y="171617"/>
            <a:ext cx="2232198" cy="1690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9736" y="3140968"/>
            <a:ext cx="54242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Презентация\2016-z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0"/>
            <a:ext cx="1214422" cy="1214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728403"/>
            <a:ext cx="818676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Бюджетный процесс – ежегодное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и исполнение бюджета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2214554"/>
            <a:ext cx="8143932" cy="414037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Исполнение бюджета в текущем году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проекта бюджета на очередной год и плановый период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гражданина в бюджетном процессе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7528" y="2204864"/>
            <a:ext cx="5055548" cy="370635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района  является участником формирования главного финансового плана с одной стороны как участник производственного процесса, как налогоплательщик, наполняя доходы бюджета, с другой – он получает часть расходов как потребитель общественных услуг.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67" y="1390619"/>
            <a:ext cx="2541437" cy="1028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189222" y="2492896"/>
            <a:ext cx="2260526" cy="105913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round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Помогает формировать доходную часть бюджета (налог на доходы физических лиц)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F:\картинки для бюджета\8714-1920x1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172" y="4293096"/>
            <a:ext cx="1778626" cy="10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8128985" y="3625546"/>
            <a:ext cx="381000" cy="5715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://s59.radikal.ru/i165/1302/38/b2e94d8e16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6659" y="1171401"/>
            <a:ext cx="2346005" cy="16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1338" y="4725144"/>
            <a:ext cx="2590800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 flipH="1">
            <a:off x="9394809" y="3034101"/>
            <a:ext cx="2693042" cy="1403011"/>
          </a:xfrm>
          <a:prstGeom prst="downArrow">
            <a:avLst>
              <a:gd name="adj1" fmla="val 55506"/>
              <a:gd name="adj2" fmla="val 25000"/>
            </a:avLst>
          </a:prstGeom>
          <a:solidFill>
            <a:srgbClr val="850C00"/>
          </a:solidFill>
          <a:ln w="38100">
            <a:solidFill>
              <a:srgbClr val="E10B00"/>
            </a:solidFill>
            <a:miter lim="800000"/>
            <a:headEnd/>
            <a:tailEnd/>
          </a:ln>
          <a:effectLst>
            <a:outerShdw dist="28398" dir="3806097" algn="ctr" rotWithShape="0">
              <a:srgbClr val="45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КАК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ПОЛУЧАТЕЛЬ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СОЦИАЛЬНЫХ ГАРАНТИЙ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019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470162"/>
            <a:ext cx="8136904" cy="13026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этапы подготовки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районного 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sz="half" idx="1"/>
          </p:nvPr>
        </p:nvSpPr>
        <p:spPr>
          <a:xfrm>
            <a:off x="2524100" y="2000240"/>
            <a:ext cx="8115328" cy="43546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прогноза социально-экономического развития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основных направлений бюджетной и налоговой политики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Прогнозирование доходов бюджета муниципального района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реестра расходных обязательств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бюджета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Рассмотрение и утверждение проекта бюджета Прибайкальским районным Советом депутатов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горь\Desktop\Презентация\Песочные-часы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774094" y="0"/>
            <a:ext cx="1730668" cy="14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52662" y="1828800"/>
            <a:ext cx="8429684" cy="1528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И РАЗВИТИЕ ДОХОДНОГО ПОТЕНЦИАЛА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ВЗВЕШЕННОЙ ДОЛГОВОЙ ПОЛИТИКИ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479" y="188845"/>
            <a:ext cx="8496994" cy="15119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2172567"/>
              </p:ext>
            </p:extLst>
          </p:nvPr>
        </p:nvGraphicFramePr>
        <p:xfrm>
          <a:off x="1343472" y="2132856"/>
          <a:ext cx="9073008" cy="439248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68252"/>
                <a:gridCol w="2268252"/>
                <a:gridCol w="2230446"/>
                <a:gridCol w="2306058"/>
              </a:tblGrid>
              <a:tr h="1427471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3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988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806,3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791 764,6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719 556,4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750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964 480,0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791 764,6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719 556,4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17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24 326,3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10645" y="1571612"/>
            <a:ext cx="145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Picture 2" descr="C:\Users\Игорь\Desktop\Презентация\NumismaticGoldCoi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8448" y="245081"/>
            <a:ext cx="1788316" cy="1354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горь\Desktop\Презентация\40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4371976"/>
            <a:ext cx="3676650" cy="24860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8" y="500042"/>
            <a:ext cx="8358246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24" y="1717522"/>
            <a:ext cx="2714644" cy="392605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формируются за счет налоговых отчислений, имеют законодательно (нормативно) установленные процентные отчисления от налогооблагаемой базы и распределение между бюджетами различного уровня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95868" y="2132856"/>
            <a:ext cx="2857520" cy="408222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формируются за счет неналоговых поступлений, к которым относятся: доходы от использования или продажи имущества, находящегося в государственной и муниципальной собственности, сдачи в аренду, штрафы и т.д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8184232" y="2708920"/>
            <a:ext cx="2664296" cy="45074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 algn="just">
              <a:lnSpc>
                <a:spcPct val="80000"/>
              </a:lnSpc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дотации, субсидии, субвенции из вышестоящего бюджета и иные межбюджетные трансферты 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- Поступления от организаций, граждан (кроме налоговых и неналоговых доходов) 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1748</TotalTime>
  <Words>1178</Words>
  <Application>Microsoft Office PowerPoint</Application>
  <PresentationFormat>Произвольный</PresentationFormat>
  <Paragraphs>286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БЮДЖЕТ ДЛЯ ГРАЖДАН</vt:lpstr>
      <vt:lpstr>Уважаемые жители Прибайкальского района!</vt:lpstr>
      <vt:lpstr> Основные понятия</vt:lpstr>
      <vt:lpstr>Бюджетный процесс – ежегодное  формирование и исполнение бюджета </vt:lpstr>
      <vt:lpstr>Участие гражданина в бюджетном процессе</vt:lpstr>
      <vt:lpstr>Основные этапы подготовки   районного  бюджета</vt:lpstr>
      <vt:lpstr>Основные направления бюджетной политики</vt:lpstr>
      <vt:lpstr>Основные характеристики районного бюджета  на 2021 год и плановый период 2022 и 2023 годов</vt:lpstr>
      <vt:lpstr>Доходы бюджета   - поступающие в бюджет денежные средства</vt:lpstr>
      <vt:lpstr>Объем и структура доходов бюджета муниципального  образования «Прибайкальский район» на 2021 год  и на плановый период 2022 и 2023 годов</vt:lpstr>
      <vt:lpstr>Межбюджетные трансферты – денежные средства, перечисляемые из одного бюджета бюджетной системы Российской Федерации другому</vt:lpstr>
      <vt:lpstr>Безвозмездные поступления из других бюджетов бюджетной системы</vt:lpstr>
      <vt:lpstr>Расходы бюджета   - выплачиваемые из бюджета денежные средства</vt:lpstr>
      <vt:lpstr>РАСХОДЫ БЮДЖЕТА</vt:lpstr>
      <vt:lpstr>Расходы бюджета муниципального района «Прибайкальский район»   на реализацию муниципальных программ и непрограммную деятельность  на 2021 год и на плановый период 2022 и 2023 годов </vt:lpstr>
      <vt:lpstr>Результат исполнения бюджета</vt:lpstr>
      <vt:lpstr>Объем муниципального долга Прибайкальского района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Admin</dc:creator>
  <cp:lastModifiedBy>user</cp:lastModifiedBy>
  <cp:revision>177</cp:revision>
  <dcterms:created xsi:type="dcterms:W3CDTF">2014-10-14T00:45:05Z</dcterms:created>
  <dcterms:modified xsi:type="dcterms:W3CDTF">2021-03-18T17:46:52Z</dcterms:modified>
</cp:coreProperties>
</file>